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4"/>
  </p:sldMasterIdLst>
  <p:notesMasterIdLst>
    <p:notesMasterId r:id="rId20"/>
  </p:notesMasterIdLst>
  <p:sldIdLst>
    <p:sldId id="484" r:id="rId5"/>
    <p:sldId id="507" r:id="rId6"/>
    <p:sldId id="514" r:id="rId7"/>
    <p:sldId id="508" r:id="rId8"/>
    <p:sldId id="512" r:id="rId9"/>
    <p:sldId id="513" r:id="rId10"/>
    <p:sldId id="509" r:id="rId11"/>
    <p:sldId id="515" r:id="rId12"/>
    <p:sldId id="519" r:id="rId13"/>
    <p:sldId id="520" r:id="rId14"/>
    <p:sldId id="521" r:id="rId15"/>
    <p:sldId id="516" r:id="rId16"/>
    <p:sldId id="518" r:id="rId17"/>
    <p:sldId id="511" r:id="rId18"/>
    <p:sldId id="510" r:id="rId19"/>
  </p:sldIdLst>
  <p:sldSz cx="12192000" cy="6858000"/>
  <p:notesSz cx="7010400" cy="9296400"/>
  <p:embeddedFontLst>
    <p:embeddedFont>
      <p:font typeface="Montserrat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92"/>
    <a:srgbClr val="000000"/>
    <a:srgbClr val="4C78AB"/>
    <a:srgbClr val="156BC7"/>
    <a:srgbClr val="56A953"/>
    <a:srgbClr val="1C96D6"/>
    <a:srgbClr val="FF7431"/>
    <a:srgbClr val="F1771C"/>
    <a:srgbClr val="F4F4F4"/>
    <a:srgbClr val="F6F6F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94551"/>
  </p:normalViewPr>
  <p:slideViewPr>
    <p:cSldViewPr snapToGrid="0">
      <p:cViewPr varScale="1">
        <p:scale>
          <a:sx n="67" d="100"/>
          <a:sy n="67" d="100"/>
        </p:scale>
        <p:origin x="94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37105FF-D1DC-4DE8-A8F8-B92E7CA5C02A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395AB-4D23-467B-82F3-412915850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ernal facing 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09600" y="5445150"/>
            <a:ext cx="8592766" cy="6237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9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3F999-45BC-D344-8DA8-2B75FCE08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669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9E954-4C71-41C6-2509-99D90F48B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5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e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0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0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314562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F950B5-6296-91EF-2F57-05375A32DA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7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d &amp; Numbere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buClr>
                <a:schemeClr val="accent2"/>
              </a:buClr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 b="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 b="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0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411838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5104CB-3F28-596F-84A4-30932B4ECB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7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&amp; Liste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457200" indent="-457200">
              <a:buClr>
                <a:schemeClr val="accent2"/>
              </a:buClr>
              <a:buFont typeface="+mj-lt"/>
              <a:buAutoNum type="arabicPeriod"/>
              <a:defRPr sz="2400" b="0">
                <a:solidFill>
                  <a:schemeClr val="tx1"/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rabicPeriod"/>
              <a:defRPr sz="2000" b="0">
                <a:solidFill>
                  <a:schemeClr val="tx1"/>
                </a:solidFill>
              </a:defRPr>
            </a:lvl2pPr>
            <a:lvl3pPr marL="1257300" indent="-342900">
              <a:buClr>
                <a:schemeClr val="accent2"/>
              </a:buClr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rabicPeriod"/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buClr>
                <a:schemeClr val="accent2"/>
              </a:buClr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 b="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 b="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972800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6C0C4-D094-5E40-0FC5-205AC0BB36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7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972800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C3F91-E179-8429-E2A5-85F012D8C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7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7821" y="2645931"/>
            <a:ext cx="12373583" cy="1248391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948407"/>
            <a:ext cx="10972800" cy="669347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3D4B2-6B24-9E23-1D5A-FA0B1D117C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0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+mj-lt"/>
              </a:rPr>
              <a:t>THANK</a:t>
            </a:r>
            <a:r>
              <a:rPr lang="en-US" sz="9600" b="1" baseline="0" dirty="0">
                <a:solidFill>
                  <a:schemeClr val="accent1"/>
                </a:solidFill>
                <a:latin typeface="+mj-lt"/>
              </a:rPr>
              <a:t> YOU</a:t>
            </a:r>
            <a:endParaRPr lang="en-US" sz="9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28" y="2994660"/>
            <a:ext cx="457200" cy="868680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 userDrawn="1"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+mj-lt"/>
              </a:rPr>
              <a:t>THANK</a:t>
            </a:r>
            <a:r>
              <a:rPr lang="en-US" sz="9600" b="1" baseline="0" dirty="0">
                <a:solidFill>
                  <a:schemeClr val="accent1"/>
                </a:solidFill>
                <a:latin typeface="+mj-lt"/>
              </a:rPr>
              <a:t> YOU</a:t>
            </a:r>
            <a:endParaRPr lang="en-US" sz="9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728" y="2994660"/>
            <a:ext cx="457200" cy="868680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345EA-724B-69B4-FBED-86B326F837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019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1846"/>
            <a:ext cx="10972800" cy="4764318"/>
          </a:xfrm>
        </p:spPr>
        <p:txBody>
          <a:bodyPr/>
          <a:lstStyle>
            <a:lvl1pPr>
              <a:defRPr b="0">
                <a:solidFill>
                  <a:srgbClr val="686767"/>
                </a:solidFill>
              </a:defRPr>
            </a:lvl1pPr>
            <a:lvl2pPr>
              <a:defRPr>
                <a:solidFill>
                  <a:srgbClr val="686767"/>
                </a:solidFill>
              </a:defRPr>
            </a:lvl2pPr>
            <a:lvl3pPr>
              <a:defRPr>
                <a:solidFill>
                  <a:srgbClr val="686767"/>
                </a:solidFill>
              </a:defRPr>
            </a:lvl3pPr>
            <a:lvl4pPr>
              <a:defRPr>
                <a:solidFill>
                  <a:srgbClr val="686767"/>
                </a:solidFill>
              </a:defRPr>
            </a:lvl4pPr>
            <a:lvl5pPr>
              <a:defRPr>
                <a:solidFill>
                  <a:srgbClr val="68676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70"/>
            <a:ext cx="10175310" cy="73455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019596"/>
            <a:ext cx="12192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1846"/>
            <a:ext cx="10972800" cy="4764318"/>
          </a:xfrm>
        </p:spPr>
        <p:txBody>
          <a:bodyPr/>
          <a:lstStyle>
            <a:lvl1pPr marL="514350" indent="-514350">
              <a:buFont typeface="+mj-lt"/>
              <a:buAutoNum type="arabicPeriod"/>
              <a:defRPr>
                <a:solidFill>
                  <a:srgbClr val="686767"/>
                </a:solidFill>
              </a:defRPr>
            </a:lvl1pPr>
            <a:lvl2pPr marL="971550" indent="-514350">
              <a:buFont typeface="+mj-lt"/>
              <a:buAutoNum type="arabicPeriod"/>
              <a:defRPr>
                <a:solidFill>
                  <a:srgbClr val="686767"/>
                </a:solidFill>
              </a:defRPr>
            </a:lvl2pPr>
            <a:lvl3pPr marL="1371600" indent="-457200">
              <a:buFont typeface="+mj-lt"/>
              <a:buAutoNum type="arabicPeriod"/>
              <a:defRPr>
                <a:solidFill>
                  <a:srgbClr val="686767"/>
                </a:solidFill>
              </a:defRPr>
            </a:lvl3pPr>
            <a:lvl4pPr marL="1828800" indent="-457200">
              <a:buFont typeface="+mj-lt"/>
              <a:buAutoNum type="arabicPeriod"/>
              <a:defRPr>
                <a:solidFill>
                  <a:srgbClr val="686767"/>
                </a:solidFill>
              </a:defRPr>
            </a:lvl4pPr>
            <a:lvl5pPr marL="2286000" indent="-457200">
              <a:buFont typeface="+mj-lt"/>
              <a:buAutoNum type="arabicPeriod"/>
              <a:defRPr>
                <a:solidFill>
                  <a:srgbClr val="686767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70"/>
            <a:ext cx="10972800" cy="719972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019596"/>
            <a:ext cx="12192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267823-1AA3-E7F0-FB84-4FDCB12471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8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-1"/>
            <a:ext cx="12192000" cy="231933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307674"/>
            <a:ext cx="10363200" cy="53475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F4C9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963084" y="3860493"/>
            <a:ext cx="10363200" cy="10795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75"/>
          <p:cNvSpPr/>
          <p:nvPr userDrawn="1"/>
        </p:nvSpPr>
        <p:spPr>
          <a:xfrm>
            <a:off x="963084" y="3889676"/>
            <a:ext cx="10363200" cy="21179"/>
          </a:xfrm>
          <a:prstGeom prst="line">
            <a:avLst/>
          </a:prstGeom>
          <a:ln w="12700">
            <a:solidFill>
              <a:srgbClr val="ACABA7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700" spc="0">
                <a:solidFill>
                  <a:srgbClr val="1E437C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4BBFD-6464-EF04-39CA-C1FDC356B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rgbClr val="686767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rgbClr val="686767"/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rgbClr val="686767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rgbClr val="686767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rgbClr val="686767"/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rgbClr val="686767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363200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377C89-228E-C42E-61F9-93646E3F17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9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514350" indent="-514350">
              <a:buClr>
                <a:schemeClr val="accent1"/>
              </a:buClr>
              <a:buFont typeface="+mj-lt"/>
              <a:buAutoNum type="arabicPeriod"/>
              <a:defRPr sz="2800">
                <a:solidFill>
                  <a:srgbClr val="686767"/>
                </a:solidFill>
              </a:defRPr>
            </a:lvl1pPr>
            <a:lvl2pPr marL="9144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rgbClr val="686767"/>
                </a:solidFill>
              </a:defRPr>
            </a:lvl2pPr>
            <a:lvl3pPr marL="1371600" indent="-457200">
              <a:buClr>
                <a:schemeClr val="accent1"/>
              </a:buClr>
              <a:buFont typeface="+mj-lt"/>
              <a:buAutoNum type="arabicPeriod"/>
              <a:defRPr sz="2000">
                <a:solidFill>
                  <a:srgbClr val="686767"/>
                </a:solidFill>
              </a:defRPr>
            </a:lvl3pPr>
            <a:lvl4pPr marL="17145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4pPr>
            <a:lvl5pPr marL="21717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514350" indent="-514350">
              <a:buClr>
                <a:schemeClr val="accent1"/>
              </a:buClr>
              <a:buFont typeface="+mj-lt"/>
              <a:buAutoNum type="arabicPeriod"/>
              <a:defRPr sz="2800">
                <a:solidFill>
                  <a:srgbClr val="686767"/>
                </a:solidFill>
              </a:defRPr>
            </a:lvl1pPr>
            <a:lvl2pPr marL="9144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rgbClr val="686767"/>
                </a:solidFill>
              </a:defRPr>
            </a:lvl2pPr>
            <a:lvl3pPr marL="1371600" indent="-457200">
              <a:buClr>
                <a:schemeClr val="accent1"/>
              </a:buClr>
              <a:buFont typeface="+mj-lt"/>
              <a:buAutoNum type="arabicPeriod"/>
              <a:defRPr sz="2000">
                <a:solidFill>
                  <a:srgbClr val="686767"/>
                </a:solidFill>
              </a:defRPr>
            </a:lvl3pPr>
            <a:lvl4pPr marL="17145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4pPr>
            <a:lvl5pPr marL="21717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392383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EDD5CE-49AF-5EC7-C7E9-A322A7133D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d &amp; Numbere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514350" indent="-514350">
              <a:buClr>
                <a:schemeClr val="accent1"/>
              </a:buClr>
              <a:buFont typeface="+mj-lt"/>
              <a:buAutoNum type="arabicPeriod"/>
              <a:defRPr sz="2800">
                <a:solidFill>
                  <a:schemeClr val="accent6"/>
                </a:solidFill>
              </a:defRPr>
            </a:lvl1pPr>
            <a:lvl2pPr marL="9144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6"/>
                </a:solidFill>
              </a:defRPr>
            </a:lvl2pPr>
            <a:lvl3pPr marL="1371600" indent="-457200">
              <a:buClr>
                <a:schemeClr val="accent1"/>
              </a:buClr>
              <a:buFont typeface="+mj-lt"/>
              <a:buAutoNum type="arabicPeriod"/>
              <a:defRPr sz="2000">
                <a:solidFill>
                  <a:schemeClr val="accent6"/>
                </a:solidFill>
              </a:defRPr>
            </a:lvl3pPr>
            <a:lvl4pPr marL="17145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accent6"/>
                </a:solidFill>
              </a:defRPr>
            </a:lvl4pPr>
            <a:lvl5pPr marL="21717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accent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chemeClr val="accent6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accent6"/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chemeClr val="accent6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accent6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accent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392383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526CA-742D-539A-7A70-895D5887E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2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&amp; Liste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514350" indent="-514350">
              <a:buClr>
                <a:schemeClr val="accent1"/>
              </a:buClr>
              <a:buFont typeface="+mj-lt"/>
              <a:buAutoNum type="arabicPeriod"/>
              <a:defRPr sz="2800">
                <a:solidFill>
                  <a:srgbClr val="686767"/>
                </a:solidFill>
              </a:defRPr>
            </a:lvl1pPr>
            <a:lvl2pPr marL="9144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rgbClr val="686767"/>
                </a:solidFill>
              </a:defRPr>
            </a:lvl2pPr>
            <a:lvl3pPr marL="1371600" indent="-457200">
              <a:buClr>
                <a:schemeClr val="accent1"/>
              </a:buClr>
              <a:buFont typeface="+mj-lt"/>
              <a:buAutoNum type="arabicPeriod"/>
              <a:defRPr sz="2000">
                <a:solidFill>
                  <a:srgbClr val="686767"/>
                </a:solidFill>
              </a:defRPr>
            </a:lvl3pPr>
            <a:lvl4pPr marL="17145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4pPr>
            <a:lvl5pPr marL="21717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rgbClr val="686767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rgbClr val="686767"/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rgbClr val="686767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rgbClr val="68676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972800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C86C4-60E1-1019-1F35-C11D650B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3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buClr>
                <a:schemeClr val="accent2"/>
              </a:buClr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 b="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 b="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buClr>
                <a:schemeClr val="accent2"/>
              </a:buClr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 b="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 b="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 b="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0669"/>
            <a:ext cx="10392383" cy="93339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rgbClr val="0F4C92"/>
                </a:solidFill>
                <a:latin typeface="+mj-lt"/>
              </a:defRPr>
            </a:lvl1pPr>
          </a:lstStyle>
          <a:p>
            <a:r>
              <a:rPr lang="en-US" dirty="0"/>
              <a:t>CLICK HERE TO EDIT MASTER TITLE SLIDE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85938"/>
            <a:ext cx="12192000" cy="45719"/>
          </a:xfrm>
          <a:prstGeom prst="rect">
            <a:avLst/>
          </a:prstGeom>
          <a:solidFill>
            <a:srgbClr val="0F4C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94161-54EF-2068-BD48-0D0233A2A6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61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78227"/>
            <a:ext cx="10972800" cy="494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40562" y="49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CEAF-EA8A-4558-885C-8787E130A2B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8609C-0576-364E-814B-568160608EF9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903" y="6367233"/>
            <a:ext cx="1650124" cy="4169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6ACD56-8488-6BDF-33F5-66C78AB9457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6474" y="6090856"/>
            <a:ext cx="1062182" cy="6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5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F4C92"/>
        </a:buClr>
        <a:buFont typeface="Calibri" panose="020F0502020204030204" pitchFamily="34" charset="0"/>
        <a:buChar char="•"/>
        <a:defRPr sz="3000" b="0" kern="1200">
          <a:solidFill>
            <a:srgbClr val="68676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F4C92"/>
        </a:buClr>
        <a:buFont typeface="Arial" panose="020B0604020202020204" pitchFamily="34" charset="0"/>
        <a:buChar char="•"/>
        <a:defRPr sz="2800" b="0" kern="1200">
          <a:solidFill>
            <a:srgbClr val="68676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F4C92"/>
        </a:buClr>
        <a:buFont typeface="Calibri" panose="020F0502020204030204" pitchFamily="34" charset="0"/>
        <a:buChar char="•"/>
        <a:defRPr sz="2200" b="0" kern="1200">
          <a:solidFill>
            <a:srgbClr val="68676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F4C92"/>
        </a:buClr>
        <a:buFont typeface="Arial" panose="020B0604020202020204" pitchFamily="34" charset="0"/>
        <a:buChar char="•"/>
        <a:defRPr sz="2000" kern="1200">
          <a:solidFill>
            <a:srgbClr val="68676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F4C92"/>
        </a:buClr>
        <a:buFont typeface="Calibri" panose="020F0502020204030204" pitchFamily="34" charset="0"/>
        <a:buChar char="•"/>
        <a:defRPr sz="2000" i="0" kern="1200">
          <a:solidFill>
            <a:srgbClr val="68676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Hackathon 2024: Team02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911</a:t>
            </a:r>
          </a:p>
        </p:txBody>
      </p:sp>
    </p:spTree>
    <p:extLst>
      <p:ext uri="{BB962C8B-B14F-4D97-AF65-F5344CB8AC3E}">
        <p14:creationId xmlns:p14="http://schemas.microsoft.com/office/powerpoint/2010/main" val="2637037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A diagram of a pinecone&#10;&#10;Description automatically generated">
            <a:extLst>
              <a:ext uri="{FF2B5EF4-FFF2-40B4-BE49-F238E27FC236}">
                <a16:creationId xmlns:a16="http://schemas.microsoft.com/office/drawing/2014/main" id="{59F967C8-395A-F94F-F2B1-D0E4616F3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7" y="2153444"/>
            <a:ext cx="8239125" cy="3181350"/>
          </a:xfrm>
        </p:spPr>
      </p:pic>
    </p:spTree>
    <p:extLst>
      <p:ext uri="{BB962C8B-B14F-4D97-AF65-F5344CB8AC3E}">
        <p14:creationId xmlns:p14="http://schemas.microsoft.com/office/powerpoint/2010/main" val="322502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11</a:t>
            </a:fld>
            <a:endParaRPr lang="en-US"/>
          </a:p>
        </p:txBody>
      </p:sp>
      <p:pic>
        <p:nvPicPr>
          <p:cNvPr id="6" name="284305175-146d176b-b211-44a5-a39e-93a30d207bca">
            <a:hlinkClick r:id="" action="ppaction://media"/>
            <a:extLst>
              <a:ext uri="{FF2B5EF4-FFF2-40B4-BE49-F238E27FC236}">
                <a16:creationId xmlns:a16="http://schemas.microsoft.com/office/drawing/2014/main" id="{9F840E98-6863-8BB0-BF37-5B3157AE0B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393" y="1190625"/>
            <a:ext cx="10209213" cy="4764088"/>
          </a:xfrm>
        </p:spPr>
      </p:pic>
    </p:spTree>
    <p:extLst>
      <p:ext uri="{BB962C8B-B14F-4D97-AF65-F5344CB8AC3E}">
        <p14:creationId xmlns:p14="http://schemas.microsoft.com/office/powerpoint/2010/main" val="29381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2F9452-AF6E-05E6-0FD2-72F1AE5A4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805" y="1362075"/>
            <a:ext cx="10412390" cy="4764088"/>
          </a:xfrm>
        </p:spPr>
      </p:pic>
    </p:spTree>
    <p:extLst>
      <p:ext uri="{BB962C8B-B14F-4D97-AF65-F5344CB8AC3E}">
        <p14:creationId xmlns:p14="http://schemas.microsoft.com/office/powerpoint/2010/main" val="360502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260231-9586-B058-17E8-C22CAD26F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985" y="1362075"/>
            <a:ext cx="10264030" cy="4764088"/>
          </a:xfrm>
        </p:spPr>
      </p:pic>
    </p:spTree>
    <p:extLst>
      <p:ext uri="{BB962C8B-B14F-4D97-AF65-F5344CB8AC3E}">
        <p14:creationId xmlns:p14="http://schemas.microsoft.com/office/powerpoint/2010/main" val="206490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7EBD17-907E-F953-B231-33D4C3AD2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943" y="1362075"/>
            <a:ext cx="10464114" cy="47640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6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5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015F8-A26F-3945-81E2-58C4495E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9BA1-EE04-1047-8AE1-8AB952846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0CE6F-B9F4-01ED-6136-0899A97B7054}"/>
              </a:ext>
            </a:extLst>
          </p:cNvPr>
          <p:cNvGrpSpPr/>
          <p:nvPr/>
        </p:nvGrpSpPr>
        <p:grpSpPr>
          <a:xfrm>
            <a:off x="663922" y="1507965"/>
            <a:ext cx="6088440" cy="4203755"/>
            <a:chOff x="770963" y="1507965"/>
            <a:chExt cx="6088440" cy="4203755"/>
          </a:xfrm>
        </p:grpSpPr>
        <p:pic>
          <p:nvPicPr>
            <p:cNvPr id="8" name="Picture 7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9FB0B07F-A02B-EE11-E7A1-FC331408C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63" y="1507965"/>
              <a:ext cx="2428781" cy="3238373"/>
            </a:xfrm>
            <a:prstGeom prst="rect">
              <a:avLst/>
            </a:prstGeom>
          </p:spPr>
        </p:pic>
        <p:sp>
          <p:nvSpPr>
            <p:cNvPr id="9" name="Title 2">
              <a:extLst>
                <a:ext uri="{FF2B5EF4-FFF2-40B4-BE49-F238E27FC236}">
                  <a16:creationId xmlns:a16="http://schemas.microsoft.com/office/drawing/2014/main" id="{8AE246BF-2CA4-5FAF-C8C4-3452B1A9F5E5}"/>
                </a:ext>
              </a:extLst>
            </p:cNvPr>
            <p:cNvSpPr txBox="1">
              <a:spLocks/>
            </p:cNvSpPr>
            <p:nvPr/>
          </p:nvSpPr>
          <p:spPr>
            <a:xfrm>
              <a:off x="945775" y="4746338"/>
              <a:ext cx="3101789" cy="73455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1" kern="1200" baseline="0">
                  <a:solidFill>
                    <a:srgbClr val="0F4C9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 err="1"/>
                <a:t>Shanavas</a:t>
              </a:r>
              <a:r>
                <a:rPr lang="en-US" sz="2800" dirty="0"/>
                <a:t> R 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444CF0-1D2A-176E-A3AA-1F56552278F4}"/>
                </a:ext>
              </a:extLst>
            </p:cNvPr>
            <p:cNvSpPr txBox="1"/>
            <p:nvPr/>
          </p:nvSpPr>
          <p:spPr>
            <a:xfrm>
              <a:off x="3374556" y="1607017"/>
              <a:ext cx="3484847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4</a:t>
              </a:r>
              <a:r>
                <a:rPr lang="en-US" i="0" baseline="3000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th</a:t>
              </a:r>
              <a:r>
                <a:rPr lang="en-US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 Year – CSE</a:t>
              </a:r>
            </a:p>
            <a:p>
              <a:endParaRPr lang="en-US" i="0" u="sng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r>
                <a:rPr lang="en-US" b="0" i="0" u="sng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Interests</a:t>
              </a:r>
              <a:r>
                <a:rPr lang="en-US" b="0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: </a:t>
              </a:r>
            </a:p>
            <a:p>
              <a:r>
                <a:rPr lang="en-US" b="0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Data Science, Machine Learning, Competitive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Coding, Deep Learning</a:t>
              </a:r>
              <a:endParaRPr lang="en-US" b="0" i="0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endParaRPr lang="en-US" b="0" i="0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r>
                <a:rPr lang="en-US" u="sng" dirty="0">
                  <a:solidFill>
                    <a:srgbClr val="0F4C92"/>
                  </a:solidFill>
                  <a:latin typeface="Montserrat Medium" pitchFamily="2" charset="0"/>
                </a:rPr>
                <a:t>Projects</a:t>
              </a:r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: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A system to find available buses using machine learning.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9E8690-F1FB-57F5-8DFC-79254ED6CCA7}"/>
                </a:ext>
              </a:extLst>
            </p:cNvPr>
            <p:cNvSpPr txBox="1"/>
            <p:nvPr/>
          </p:nvSpPr>
          <p:spPr>
            <a:xfrm>
              <a:off x="1308190" y="5250055"/>
              <a:ext cx="3484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0" dirty="0">
                  <a:solidFill>
                    <a:srgbClr val="0F4C92"/>
                  </a:solidFill>
                  <a:effectLst/>
                  <a:latin typeface="+mj-lt"/>
                </a:rPr>
                <a:t>Team Lead</a:t>
              </a:r>
              <a:endParaRPr lang="en-US" sz="2400" dirty="0">
                <a:solidFill>
                  <a:srgbClr val="0F4C92"/>
                </a:solidFill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5CBD07-1A34-5C5C-2BA5-A4B4BB5E521A}"/>
              </a:ext>
            </a:extLst>
          </p:cNvPr>
          <p:cNvGrpSpPr/>
          <p:nvPr/>
        </p:nvGrpSpPr>
        <p:grpSpPr>
          <a:xfrm>
            <a:off x="6560832" y="1635898"/>
            <a:ext cx="5802926" cy="4063373"/>
            <a:chOff x="935453" y="1635898"/>
            <a:chExt cx="5802926" cy="4063373"/>
          </a:xfrm>
        </p:grpSpPr>
        <p:sp>
          <p:nvSpPr>
            <p:cNvPr id="17" name="Title 2">
              <a:extLst>
                <a:ext uri="{FF2B5EF4-FFF2-40B4-BE49-F238E27FC236}">
                  <a16:creationId xmlns:a16="http://schemas.microsoft.com/office/drawing/2014/main" id="{B2A4292E-565F-3624-46FF-E45A95020284}"/>
                </a:ext>
              </a:extLst>
            </p:cNvPr>
            <p:cNvSpPr txBox="1">
              <a:spLocks/>
            </p:cNvSpPr>
            <p:nvPr/>
          </p:nvSpPr>
          <p:spPr>
            <a:xfrm>
              <a:off x="1126983" y="4709664"/>
              <a:ext cx="3101789" cy="73455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1" kern="1200" baseline="0">
                  <a:solidFill>
                    <a:srgbClr val="0F4C9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Joel Joseph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48A25C-83CE-FCC4-018B-8FAAD19FCE25}"/>
                </a:ext>
              </a:extLst>
            </p:cNvPr>
            <p:cNvSpPr txBox="1"/>
            <p:nvPr/>
          </p:nvSpPr>
          <p:spPr>
            <a:xfrm>
              <a:off x="3253532" y="1635898"/>
              <a:ext cx="348484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3</a:t>
              </a:r>
              <a:r>
                <a:rPr lang="en-US" baseline="30000" dirty="0">
                  <a:solidFill>
                    <a:srgbClr val="0F4C92"/>
                  </a:solidFill>
                  <a:latin typeface="Montserrat Medium" pitchFamily="2" charset="0"/>
                </a:rPr>
                <a:t>rd</a:t>
              </a:r>
              <a:r>
                <a:rPr lang="en-US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 Year – CSE</a:t>
              </a:r>
            </a:p>
            <a:p>
              <a:endParaRPr lang="en-US" i="0" u="sng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r>
                <a:rPr lang="en-US" b="0" i="0" u="sng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Interests</a:t>
              </a:r>
              <a:r>
                <a:rPr lang="en-US" b="0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: </a:t>
              </a:r>
            </a:p>
            <a:p>
              <a:r>
                <a:rPr lang="en-US" b="0" i="0" dirty="0">
                  <a:solidFill>
                    <a:srgbClr val="0F4C92"/>
                  </a:solidFill>
                  <a:effectLst/>
                  <a:latin typeface="Montserrat Medium" pitchFamily="2" charset="0"/>
                </a:rPr>
                <a:t>Machine Learning,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Web3.0</a:t>
              </a:r>
              <a:endParaRPr lang="en-US" b="0" i="0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endParaRPr lang="en-US" b="0" i="0" dirty="0">
                <a:solidFill>
                  <a:srgbClr val="0F4C92"/>
                </a:solidFill>
                <a:effectLst/>
                <a:latin typeface="Montserrat Medium" pitchFamily="2" charset="0"/>
              </a:endParaRPr>
            </a:p>
            <a:p>
              <a:r>
                <a:rPr lang="en-US" u="sng" dirty="0">
                  <a:solidFill>
                    <a:srgbClr val="0F4C92"/>
                  </a:solidFill>
                  <a:latin typeface="Montserrat Medium" pitchFamily="2" charset="0"/>
                </a:rPr>
                <a:t>Projects</a:t>
              </a:r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: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Football VAR system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Using Machine learning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768F83-5EB1-D67D-11AE-7468E7DE45BB}"/>
                </a:ext>
              </a:extLst>
            </p:cNvPr>
            <p:cNvSpPr txBox="1"/>
            <p:nvPr/>
          </p:nvSpPr>
          <p:spPr>
            <a:xfrm>
              <a:off x="935453" y="5237606"/>
              <a:ext cx="3484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0" dirty="0">
                  <a:solidFill>
                    <a:srgbClr val="0F4C92"/>
                  </a:solidFill>
                  <a:effectLst/>
                  <a:latin typeface="+mj-lt"/>
                </a:rPr>
                <a:t>Data/ML Engineer</a:t>
              </a:r>
              <a:endParaRPr lang="en-US" sz="2400" dirty="0">
                <a:solidFill>
                  <a:srgbClr val="0F4C92"/>
                </a:solidFill>
                <a:latin typeface="+mj-lt"/>
              </a:endParaRPr>
            </a:p>
          </p:txBody>
        </p:sp>
      </p:grpSp>
      <p:pic>
        <p:nvPicPr>
          <p:cNvPr id="21" name="Picture 20" descr="A person wearing sunglasses and a blue shirt&#10;&#10;Description automatically generated">
            <a:extLst>
              <a:ext uri="{FF2B5EF4-FFF2-40B4-BE49-F238E27FC236}">
                <a16:creationId xmlns:a16="http://schemas.microsoft.com/office/drawing/2014/main" id="{247D2873-FBF0-AED2-9270-5A845944EB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54" y="1437652"/>
            <a:ext cx="2158072" cy="32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1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015F8-A26F-3945-81E2-58C4495E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9BA1-EE04-1047-8AE1-8AB952846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0CE6F-B9F4-01ED-6136-0899A97B7054}"/>
              </a:ext>
            </a:extLst>
          </p:cNvPr>
          <p:cNvGrpSpPr/>
          <p:nvPr/>
        </p:nvGrpSpPr>
        <p:grpSpPr>
          <a:xfrm>
            <a:off x="271749" y="1522219"/>
            <a:ext cx="4249409" cy="4412651"/>
            <a:chOff x="225704" y="908165"/>
            <a:chExt cx="6421349" cy="4973588"/>
          </a:xfrm>
        </p:grpSpPr>
        <p:sp>
          <p:nvSpPr>
            <p:cNvPr id="9" name="Title 2">
              <a:extLst>
                <a:ext uri="{FF2B5EF4-FFF2-40B4-BE49-F238E27FC236}">
                  <a16:creationId xmlns:a16="http://schemas.microsoft.com/office/drawing/2014/main" id="{8AE246BF-2CA4-5FAF-C8C4-3452B1A9F5E5}"/>
                </a:ext>
              </a:extLst>
            </p:cNvPr>
            <p:cNvSpPr txBox="1">
              <a:spLocks/>
            </p:cNvSpPr>
            <p:nvPr/>
          </p:nvSpPr>
          <p:spPr>
            <a:xfrm>
              <a:off x="945775" y="4746338"/>
              <a:ext cx="3101789" cy="73455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1" kern="1200" baseline="0">
                  <a:solidFill>
                    <a:srgbClr val="0F4C9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Appu 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444CF0-1D2A-176E-A3AA-1F56552278F4}"/>
                </a:ext>
              </a:extLst>
            </p:cNvPr>
            <p:cNvSpPr txBox="1"/>
            <p:nvPr/>
          </p:nvSpPr>
          <p:spPr>
            <a:xfrm>
              <a:off x="3783664" y="908165"/>
              <a:ext cx="2863389" cy="416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4th Year – CSE</a:t>
              </a:r>
            </a:p>
            <a:p>
              <a:endParaRPr lang="en-US" dirty="0">
                <a:solidFill>
                  <a:srgbClr val="0F4C92"/>
                </a:solidFill>
                <a:latin typeface="Montserrat Medium" pitchFamily="2" charset="0"/>
              </a:endParaRP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Interests:  Machine Learning,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Deep Learning</a:t>
              </a:r>
            </a:p>
            <a:p>
              <a:endParaRPr lang="en-US" dirty="0">
                <a:solidFill>
                  <a:srgbClr val="0F4C92"/>
                </a:solidFill>
                <a:latin typeface="Montserrat Medium" pitchFamily="2" charset="0"/>
              </a:endParaRP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Projects: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Football Live Score website and Match prediction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9E8690-F1FB-57F5-8DFC-79254ED6CCA7}"/>
                </a:ext>
              </a:extLst>
            </p:cNvPr>
            <p:cNvSpPr txBox="1"/>
            <p:nvPr/>
          </p:nvSpPr>
          <p:spPr>
            <a:xfrm>
              <a:off x="225704" y="5361401"/>
              <a:ext cx="4135528" cy="52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0" dirty="0">
                  <a:solidFill>
                    <a:srgbClr val="0F4C92"/>
                  </a:solidFill>
                  <a:effectLst/>
                  <a:latin typeface="+mj-lt"/>
                </a:rPr>
                <a:t>Software Engineer</a:t>
              </a:r>
              <a:endParaRPr lang="en-US" sz="2400" dirty="0">
                <a:solidFill>
                  <a:srgbClr val="0F4C92"/>
                </a:solidFill>
                <a:latin typeface="+mj-lt"/>
              </a:endParaRPr>
            </a:p>
          </p:txBody>
        </p:sp>
      </p:grpSp>
      <p:pic>
        <p:nvPicPr>
          <p:cNvPr id="5" name="Picture 4" descr="A person sitting on a motorcycle&#10;&#10;Description automatically generated">
            <a:extLst>
              <a:ext uri="{FF2B5EF4-FFF2-40B4-BE49-F238E27FC236}">
                <a16:creationId xmlns:a16="http://schemas.microsoft.com/office/drawing/2014/main" id="{4D570C72-1DFE-AB79-1785-F1AD54EA4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71"/>
          <a:stretch/>
        </p:blipFill>
        <p:spPr>
          <a:xfrm>
            <a:off x="173873" y="1286150"/>
            <a:ext cx="2449550" cy="367432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373E1B-A28B-B090-3CB5-CB057EC5C61D}"/>
              </a:ext>
            </a:extLst>
          </p:cNvPr>
          <p:cNvGrpSpPr/>
          <p:nvPr/>
        </p:nvGrpSpPr>
        <p:grpSpPr>
          <a:xfrm>
            <a:off x="4265664" y="1670602"/>
            <a:ext cx="3915981" cy="4712733"/>
            <a:chOff x="225704" y="1038254"/>
            <a:chExt cx="5917500" cy="5311816"/>
          </a:xfrm>
        </p:grpSpPr>
        <p:sp>
          <p:nvSpPr>
            <p:cNvPr id="20" name="Title 2">
              <a:extLst>
                <a:ext uri="{FF2B5EF4-FFF2-40B4-BE49-F238E27FC236}">
                  <a16:creationId xmlns:a16="http://schemas.microsoft.com/office/drawing/2014/main" id="{516F482C-A9D4-D30F-6FE7-0B851BFDB047}"/>
                </a:ext>
              </a:extLst>
            </p:cNvPr>
            <p:cNvSpPr txBox="1">
              <a:spLocks/>
            </p:cNvSpPr>
            <p:nvPr/>
          </p:nvSpPr>
          <p:spPr>
            <a:xfrm>
              <a:off x="225704" y="4746338"/>
              <a:ext cx="3821860" cy="73455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1" kern="1200" baseline="0">
                  <a:solidFill>
                    <a:srgbClr val="0F4C9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/>
                <a:t>J</a:t>
              </a:r>
              <a:r>
                <a:rPr lang="en-US" sz="2800" dirty="0"/>
                <a:t>ayakrishnan </a:t>
              </a:r>
              <a:r>
                <a:rPr lang="en-US" sz="2800" dirty="0" err="1"/>
                <a:t>Marar</a:t>
              </a:r>
              <a:endParaRPr lang="en-US" sz="2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9096EA-1BAD-C083-D58F-E6AEDB32C757}"/>
                </a:ext>
              </a:extLst>
            </p:cNvPr>
            <p:cNvSpPr txBox="1"/>
            <p:nvPr/>
          </p:nvSpPr>
          <p:spPr>
            <a:xfrm>
              <a:off x="3505707" y="1038254"/>
              <a:ext cx="2637497" cy="197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4th Year – CSE</a:t>
              </a:r>
            </a:p>
            <a:p>
              <a:endParaRPr lang="en-US" dirty="0">
                <a:solidFill>
                  <a:srgbClr val="0F4C92"/>
                </a:solidFill>
                <a:latin typeface="Montserrat Medium" pitchFamily="2" charset="0"/>
              </a:endParaRP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Interests: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Leadership,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Presentation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1F58BC-F0F7-1D68-0B04-66EF6E03C0DA}"/>
                </a:ext>
              </a:extLst>
            </p:cNvPr>
            <p:cNvSpPr txBox="1"/>
            <p:nvPr/>
          </p:nvSpPr>
          <p:spPr>
            <a:xfrm>
              <a:off x="611785" y="5829718"/>
              <a:ext cx="4135528" cy="52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0" dirty="0">
                  <a:solidFill>
                    <a:srgbClr val="0F4C92"/>
                  </a:solidFill>
                  <a:effectLst/>
                  <a:latin typeface="+mj-lt"/>
                </a:rPr>
                <a:t>Documentation</a:t>
              </a:r>
              <a:endParaRPr lang="en-US" sz="2400" dirty="0">
                <a:solidFill>
                  <a:srgbClr val="0F4C92"/>
                </a:solidFill>
                <a:latin typeface="+mj-lt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DC80637-450C-3C66-22FB-16CB3F4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04" y="1533804"/>
            <a:ext cx="1986642" cy="33079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BBF53E6-FC5E-608F-C869-D6EB68A3DF93}"/>
              </a:ext>
            </a:extLst>
          </p:cNvPr>
          <p:cNvGrpSpPr/>
          <p:nvPr/>
        </p:nvGrpSpPr>
        <p:grpSpPr>
          <a:xfrm>
            <a:off x="7819930" y="1674674"/>
            <a:ext cx="4463024" cy="4257224"/>
            <a:chOff x="-146984" y="1056323"/>
            <a:chExt cx="6744146" cy="4798402"/>
          </a:xfrm>
        </p:grpSpPr>
        <p:sp>
          <p:nvSpPr>
            <p:cNvPr id="27" name="Title 2">
              <a:extLst>
                <a:ext uri="{FF2B5EF4-FFF2-40B4-BE49-F238E27FC236}">
                  <a16:creationId xmlns:a16="http://schemas.microsoft.com/office/drawing/2014/main" id="{00C9A4A4-4431-70AF-F16A-48068A504520}"/>
                </a:ext>
              </a:extLst>
            </p:cNvPr>
            <p:cNvSpPr txBox="1">
              <a:spLocks/>
            </p:cNvSpPr>
            <p:nvPr/>
          </p:nvSpPr>
          <p:spPr>
            <a:xfrm>
              <a:off x="-146984" y="4846713"/>
              <a:ext cx="4521609" cy="734550"/>
            </a:xfrm>
            <a:prstGeom prst="rect">
              <a:avLst/>
            </a:prstGeom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1" kern="1200" baseline="0">
                  <a:solidFill>
                    <a:srgbClr val="0F4C9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800" dirty="0"/>
                <a:t>Fathima Nasrin T N</a:t>
              </a:r>
              <a:endParaRPr lang="en-US" sz="2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DF72A7-DF02-4985-65BD-67CB0144382D}"/>
                </a:ext>
              </a:extLst>
            </p:cNvPr>
            <p:cNvSpPr txBox="1"/>
            <p:nvPr/>
          </p:nvSpPr>
          <p:spPr>
            <a:xfrm>
              <a:off x="3921106" y="1056323"/>
              <a:ext cx="2676056" cy="197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2nd Year – CSE</a:t>
              </a:r>
            </a:p>
            <a:p>
              <a:endParaRPr lang="en-US" dirty="0">
                <a:solidFill>
                  <a:srgbClr val="0F4C92"/>
                </a:solidFill>
                <a:latin typeface="Montserrat Medium" pitchFamily="2" charset="0"/>
              </a:endParaRP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Interests: 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Backend ,</a:t>
              </a:r>
            </a:p>
            <a:p>
              <a:r>
                <a:rPr lang="en-US" dirty="0">
                  <a:solidFill>
                    <a:srgbClr val="0F4C92"/>
                  </a:solidFill>
                  <a:latin typeface="Montserrat Medium" pitchFamily="2" charset="0"/>
                </a:rPr>
                <a:t>Presentation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4DE652-C115-0C47-BA9B-AE0B57F98E4E}"/>
                </a:ext>
              </a:extLst>
            </p:cNvPr>
            <p:cNvSpPr txBox="1"/>
            <p:nvPr/>
          </p:nvSpPr>
          <p:spPr>
            <a:xfrm>
              <a:off x="835306" y="5334373"/>
              <a:ext cx="4135528" cy="520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0" dirty="0">
                  <a:solidFill>
                    <a:srgbClr val="0F4C92"/>
                  </a:solidFill>
                  <a:effectLst/>
                  <a:latin typeface="+mj-lt"/>
                </a:rPr>
                <a:t>Presentation</a:t>
              </a:r>
              <a:endParaRPr lang="en-US" sz="2400" dirty="0">
                <a:solidFill>
                  <a:srgbClr val="0F4C92"/>
                </a:solidFill>
                <a:latin typeface="+mj-lt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08ACD27-2F33-68A0-8FA7-6F5910D58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0" r="16434"/>
          <a:stretch/>
        </p:blipFill>
        <p:spPr>
          <a:xfrm>
            <a:off x="8156551" y="1567575"/>
            <a:ext cx="2318990" cy="32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21526-4A13-D244-8360-6A32467CB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Problem Statement: </a:t>
            </a:r>
          </a:p>
          <a:p>
            <a:pPr marL="0" indent="0">
              <a:buNone/>
            </a:pPr>
            <a:r>
              <a:rPr lang="en-US" dirty="0"/>
              <a:t>		Restaurants face challenges in identifying and addressing faults and issues highlighted in Google reviews, leading to negative impacts on their reputation and revenue.</a:t>
            </a:r>
          </a:p>
          <a:p>
            <a:r>
              <a:rPr lang="en-US" b="1" dirty="0"/>
              <a:t>Data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Showcase statistics or case studies highlighting the prevalence of negative reviews and their impact on restaurants.</a:t>
            </a:r>
          </a:p>
          <a:p>
            <a:r>
              <a:rPr lang="en-US" b="1" dirty="0"/>
              <a:t>Importance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Discuss the significance of addressing these issues promptly for restaurants' success and customer satisfaction.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Why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21526-4A13-D244-8360-6A32467CB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Business Problem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Restaurants lack efficient means to analyze and respond to Google reviews effectively, resulting in missed opportunities for improving customer experience and revenue.</a:t>
            </a:r>
          </a:p>
          <a:p>
            <a:r>
              <a:rPr lang="en-US" b="1" dirty="0"/>
              <a:t>Challenges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Highlight specific pain points faced by restaurants in managing online reviews and addressing customer feedback.</a:t>
            </a:r>
          </a:p>
          <a:p>
            <a:r>
              <a:rPr lang="en-US" b="1" dirty="0"/>
              <a:t>Impact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Discuss the negative consequences of unresolved issues and negative reviews on restaurants' reputation and profitability.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Problem: What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21526-4A13-D244-8360-6A32467CB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Overview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Introduce GenCraft as an AI-powered marketing assistant tailored to address the unique challenges of the restaurant industry.</a:t>
            </a:r>
          </a:p>
          <a:p>
            <a:r>
              <a:rPr lang="en-US" b="1" dirty="0"/>
              <a:t>Features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Highlight key features such as automated review analysis, fault identification, personalized recommendations for improvement, and email marketing campaign development.</a:t>
            </a:r>
          </a:p>
          <a:p>
            <a:r>
              <a:rPr lang="en-US" b="1" dirty="0"/>
              <a:t>How it Works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	Provide a brief overview of how GenCraft utilizes AI algorithms to analyze Google reviews, identify issues, and generate actionable insights for restaurant owners.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 : GenCraft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7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21526-4A13-D244-8360-6A32467C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85" y="1348399"/>
            <a:ext cx="6167718" cy="47643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/>
              <a:t>Cost-Benefit Analysis: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b="1" dirty="0"/>
              <a:t>Traditional Approach</a:t>
            </a:r>
          </a:p>
          <a:p>
            <a:pPr marL="0" indent="0">
              <a:buNone/>
            </a:pPr>
            <a:r>
              <a:rPr lang="en-US" b="1" dirty="0"/>
              <a:t>Costs:</a:t>
            </a:r>
          </a:p>
          <a:p>
            <a:r>
              <a:rPr lang="en-US" dirty="0"/>
              <a:t>Labor Costs: Hiring staff to manually monitor and analyze Google reviews.</a:t>
            </a:r>
          </a:p>
          <a:p>
            <a:r>
              <a:rPr lang="en-US" dirty="0"/>
              <a:t>Time Costs: Time spent manually identifying faults and issues in reviews.</a:t>
            </a:r>
          </a:p>
          <a:p>
            <a:r>
              <a:rPr lang="en-US" dirty="0"/>
              <a:t>Opportunity Costs: Missed revenue due to negative reviews impacting customer retention.</a:t>
            </a:r>
          </a:p>
          <a:p>
            <a:pPr marL="0" indent="0">
              <a:buNone/>
            </a:pPr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r>
              <a:rPr lang="en-US" dirty="0"/>
              <a:t>Limited: Manual analysis may not cover all reviews, leading to overlooked issues.</a:t>
            </a:r>
          </a:p>
          <a:p>
            <a:r>
              <a:rPr lang="en-US" dirty="0"/>
              <a:t>Reactive: Responses to reviews may be delayed, affecting customer satisfaction.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D1FDACB-D60D-57AF-8289-88F03A1966FF}"/>
              </a:ext>
            </a:extLst>
          </p:cNvPr>
          <p:cNvSpPr txBox="1">
            <a:spLocks/>
          </p:cNvSpPr>
          <p:nvPr/>
        </p:nvSpPr>
        <p:spPr>
          <a:xfrm>
            <a:off x="6239435" y="1348398"/>
            <a:ext cx="5763580" cy="4904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30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Arial" panose="020B0604020202020204" pitchFamily="34" charset="0"/>
              <a:buChar char="•"/>
              <a:defRPr sz="28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22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2000" i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000" b="1" dirty="0"/>
              <a:t>GenCraft Approach: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2000" b="1" dirty="0"/>
              <a:t>Costs:</a:t>
            </a:r>
          </a:p>
          <a:p>
            <a:r>
              <a:rPr lang="en-US" sz="2000" dirty="0"/>
              <a:t>Initial Setup: One-time investment for integrating GenCraft with existing systems.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2000" b="1" dirty="0"/>
              <a:t>Benefits</a:t>
            </a:r>
            <a:r>
              <a:rPr lang="en-US" sz="2000" dirty="0"/>
              <a:t>:</a:t>
            </a:r>
          </a:p>
          <a:p>
            <a:r>
              <a:rPr lang="en-US" sz="2000" dirty="0"/>
              <a:t>Time Savings: Automated review analysis reduces labor costs and frees up staff time.</a:t>
            </a:r>
          </a:p>
          <a:p>
            <a:r>
              <a:rPr lang="en-US" sz="2000" dirty="0"/>
              <a:t>Enhanced Efficiency: AI-powered fault identification streamlines issue resolution.</a:t>
            </a:r>
          </a:p>
          <a:p>
            <a:r>
              <a:rPr lang="en-US" sz="2000" dirty="0"/>
              <a:t>Proactive Response: Prompt action on identified issues improves customer satisfaction.</a:t>
            </a:r>
          </a:p>
          <a:p>
            <a:r>
              <a:rPr lang="en-US" sz="2000" dirty="0"/>
              <a:t>Increased Revenue: Improved online reputation leads to higher customer retention and revenue generation.</a:t>
            </a:r>
          </a:p>
        </p:txBody>
      </p:sp>
    </p:spTree>
    <p:extLst>
      <p:ext uri="{BB962C8B-B14F-4D97-AF65-F5344CB8AC3E}">
        <p14:creationId xmlns:p14="http://schemas.microsoft.com/office/powerpoint/2010/main" val="282171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F21526-4A13-D244-8360-6A32467C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85" y="1348399"/>
            <a:ext cx="6225262" cy="49044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000" b="1" u="sng" dirty="0"/>
              <a:t>ROI Potential:</a:t>
            </a:r>
          </a:p>
          <a:p>
            <a:pPr marL="0" indent="0">
              <a:buNone/>
            </a:pPr>
            <a:endParaRPr lang="en-US" sz="4200" b="1" u="sng" dirty="0"/>
          </a:p>
          <a:p>
            <a:pPr marL="0" indent="0">
              <a:buNone/>
            </a:pPr>
            <a:r>
              <a:rPr lang="en-US" sz="4200" b="1" dirty="0"/>
              <a:t>Traditional Approach:</a:t>
            </a:r>
          </a:p>
          <a:p>
            <a:r>
              <a:rPr lang="en-US" sz="4200" dirty="0"/>
              <a:t>Limited: ROI may be minimal due to inefficiencies in manual processes.</a:t>
            </a:r>
          </a:p>
          <a:p>
            <a:r>
              <a:rPr lang="en-US" sz="4200" dirty="0"/>
              <a:t>Reactive: Responses to negative reviews may not fully mitigate damage to reputation.</a:t>
            </a:r>
          </a:p>
          <a:p>
            <a:r>
              <a:rPr lang="en-US" sz="4200" dirty="0"/>
              <a:t>Missed Opportunities: Lack of proactive measures may result in continued revenue loss.</a:t>
            </a:r>
          </a:p>
          <a:p>
            <a:pPr marL="0" indent="0">
              <a:buNone/>
            </a:pPr>
            <a:r>
              <a:rPr lang="en-US" sz="4200" b="1" dirty="0"/>
              <a:t>GenCraft Approach:</a:t>
            </a:r>
          </a:p>
          <a:p>
            <a:r>
              <a:rPr lang="en-US" sz="4200" dirty="0"/>
              <a:t>Significant: Cost savings and revenue increases justify the investment in GenCraft.</a:t>
            </a:r>
          </a:p>
          <a:p>
            <a:r>
              <a:rPr lang="en-US" sz="4200" dirty="0"/>
              <a:t>Proactive: AI-driven insights enable proactive responses, minimizing reputation damage.</a:t>
            </a:r>
          </a:p>
          <a:p>
            <a:r>
              <a:rPr lang="en-US" sz="4200" dirty="0"/>
              <a:t>Growth Potential: Improved online reputation attracts new customers and fosters growth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D1FDACB-D60D-57AF-8289-88F03A1966FF}"/>
              </a:ext>
            </a:extLst>
          </p:cNvPr>
          <p:cNvSpPr txBox="1">
            <a:spLocks/>
          </p:cNvSpPr>
          <p:nvPr/>
        </p:nvSpPr>
        <p:spPr>
          <a:xfrm>
            <a:off x="6428420" y="1348398"/>
            <a:ext cx="5763580" cy="4904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30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Arial" panose="020B0604020202020204" pitchFamily="34" charset="0"/>
              <a:buChar char="•"/>
              <a:defRPr sz="28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2200" b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Arial" panose="020B0604020202020204" pitchFamily="34" charset="0"/>
              <a:buChar char="•"/>
              <a:defRPr sz="200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F4C92"/>
              </a:buClr>
              <a:buFont typeface="Calibri" panose="020F0502020204030204" pitchFamily="34" charset="0"/>
              <a:buChar char="•"/>
              <a:defRPr sz="2000" i="0" kern="1200">
                <a:solidFill>
                  <a:srgbClr val="68676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400" b="1" u="sng" dirty="0"/>
              <a:t>Value Proposition: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2000" b="1" dirty="0"/>
              <a:t>GenCraft:</a:t>
            </a:r>
          </a:p>
          <a:p>
            <a:r>
              <a:rPr lang="en-US" sz="2000" dirty="0"/>
              <a:t>Cost-Effective Solution: GenCraft offers a cost-effective alternative to labor-intensive manual processes.</a:t>
            </a:r>
          </a:p>
          <a:p>
            <a:r>
              <a:rPr lang="en-US" sz="2000" dirty="0"/>
              <a:t>Operational Efficiency: Automation streamlines review analysis and response, maximizing efficiency.</a:t>
            </a:r>
          </a:p>
          <a:p>
            <a:r>
              <a:rPr lang="en-US" sz="2000" dirty="0"/>
              <a:t>Revenue Generation: Enhanced online reputation leads to increased customer retention and revenue.</a:t>
            </a:r>
          </a:p>
          <a:p>
            <a:r>
              <a:rPr lang="en-US" sz="2000" dirty="0"/>
              <a:t>Long-Term Growth: Investing in GenCraft ensures sustainable growth and competitiveness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292898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D09BA3-0801-9741-8D80-F1ACC0B7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GenCraft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5D947-C588-F34D-81FA-1BBCBF3EA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71CEAF-EA8A-4558-885C-8787E130A2B4}" type="slidenum">
              <a:rPr lang="en-US" smtClean="0"/>
              <a:t>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0F5A0C-D2A4-C5CE-4885-F34FEA16B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757" y="1362075"/>
            <a:ext cx="9904485" cy="476408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4B5168-4BEE-2A5B-23F1-8171AD170D97}"/>
              </a:ext>
            </a:extLst>
          </p:cNvPr>
          <p:cNvCxnSpPr>
            <a:cxnSpLocks/>
          </p:cNvCxnSpPr>
          <p:nvPr/>
        </p:nvCxnSpPr>
        <p:spPr>
          <a:xfrm flipH="1" flipV="1">
            <a:off x="10287000" y="1728788"/>
            <a:ext cx="242887" cy="657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5188"/>
      </p:ext>
    </p:extLst>
  </p:cSld>
  <p:clrMapOvr>
    <a:masterClrMapping/>
  </p:clrMapOvr>
</p:sld>
</file>

<file path=ppt/theme/theme1.xml><?xml version="1.0" encoding="utf-8"?>
<a:theme xmlns:a="http://schemas.openxmlformats.org/drawingml/2006/main" name="MEDHOST-PP">
  <a:themeElements>
    <a:clrScheme name="MEDHOST 16">
      <a:dk1>
        <a:srgbClr val="696767"/>
      </a:dk1>
      <a:lt1>
        <a:srgbClr val="FFFFFF"/>
      </a:lt1>
      <a:dk2>
        <a:srgbClr val="0F4C92"/>
      </a:dk2>
      <a:lt2>
        <a:srgbClr val="FFFFFF"/>
      </a:lt2>
      <a:accent1>
        <a:srgbClr val="0F4C92"/>
      </a:accent1>
      <a:accent2>
        <a:srgbClr val="0781BE"/>
      </a:accent2>
      <a:accent3>
        <a:srgbClr val="6BC04B"/>
      </a:accent3>
      <a:accent4>
        <a:srgbClr val="C500FF"/>
      </a:accent4>
      <a:accent5>
        <a:srgbClr val="E23A3A"/>
      </a:accent5>
      <a:accent6>
        <a:srgbClr val="696767"/>
      </a:accent6>
      <a:hlink>
        <a:srgbClr val="0F4C92"/>
      </a:hlink>
      <a:folHlink>
        <a:srgbClr val="0781B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DHOST-PP" id="{5772DB12-50D2-4E1A-B26A-58D78780553C}" vid="{2275BD20-D784-46EB-9B43-B2E78E9047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89084B79FFD41A67C48E1E9C06422" ma:contentTypeVersion="1" ma:contentTypeDescription="Create a new document." ma:contentTypeScope="" ma:versionID="54dc401dc36657b4782d69542805ba1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DED92A-588E-42EE-BE4B-3910FC11A8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4B68F0-C37D-4E63-9215-969F7921E0EC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1709B5-921B-4359-B702-1C95E9B454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MEDHOST-2016</Template>
  <TotalTime>43276</TotalTime>
  <Words>670</Words>
  <Application>Microsoft Office PowerPoint</Application>
  <PresentationFormat>Widescreen</PresentationFormat>
  <Paragraphs>123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Arial</vt:lpstr>
      <vt:lpstr>Wingdings</vt:lpstr>
      <vt:lpstr>Montserrat Medium</vt:lpstr>
      <vt:lpstr>MEDHOST-PP</vt:lpstr>
      <vt:lpstr>Hackathon 2024: Team02  911</vt:lpstr>
      <vt:lpstr>Our Team</vt:lpstr>
      <vt:lpstr>Our Team</vt:lpstr>
      <vt:lpstr>Problem Statement: Why</vt:lpstr>
      <vt:lpstr>Business Problem: What</vt:lpstr>
      <vt:lpstr>Our Solution : GenCraft</vt:lpstr>
      <vt:lpstr>Economic Logic</vt:lpstr>
      <vt:lpstr>Economic Logic</vt:lpstr>
      <vt:lpstr>GenCraft Demo</vt:lpstr>
      <vt:lpstr>GenCraft Demo</vt:lpstr>
      <vt:lpstr>GenCraft Demo</vt:lpstr>
      <vt:lpstr>GenCraft Demo</vt:lpstr>
      <vt:lpstr>GenCraft Demo</vt:lpstr>
      <vt:lpstr>GenCraft Demo</vt:lpstr>
      <vt:lpstr>PowerPoint Presentation</vt:lpstr>
    </vt:vector>
  </TitlesOfParts>
  <Company>MEDHOST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16x9</dc:title>
  <dc:creator>John McFarland</dc:creator>
  <cp:lastModifiedBy>Joel Joseph</cp:lastModifiedBy>
  <cp:revision>711</cp:revision>
  <cp:lastPrinted>2018-02-09T20:11:31Z</cp:lastPrinted>
  <dcterms:created xsi:type="dcterms:W3CDTF">2015-11-19T14:10:42Z</dcterms:created>
  <dcterms:modified xsi:type="dcterms:W3CDTF">2024-04-10T11:10:49Z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0x010100A8889084B79FFD41A67C48E1E9C06422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2024-04-10T10:30:58Z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c3c4b11e-5657-45ec-a4b2-aa9d556c7a2c</vt:lpwstr>
  </property>
  <property fmtid="{D5CDD505-2E9C-101B-9397-08002B2CF9AE}" pid="8" name="MSIP_Label_defa4170-0d19-0005-0004-bc88714345d2_ActionId">
    <vt:lpwstr>70dad4a3-79ab-42d9-b653-08a9a875775d</vt:lpwstr>
  </property>
  <property fmtid="{D5CDD505-2E9C-101B-9397-08002B2CF9AE}" pid="9" name="MSIP_Label_defa4170-0d19-0005-0004-bc88714345d2_ContentBits">
    <vt:lpwstr>0</vt:lpwstr>
  </property>
</Properties>
</file>